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9"/>
  </p:notesMasterIdLst>
  <p:handoutMasterIdLst>
    <p:handoutMasterId r:id="rId30"/>
  </p:handoutMasterIdLst>
  <p:sldIdLst>
    <p:sldId id="257" r:id="rId6"/>
    <p:sldId id="2147469730" r:id="rId7"/>
    <p:sldId id="2147469713" r:id="rId8"/>
    <p:sldId id="2147469726" r:id="rId9"/>
    <p:sldId id="2147469727" r:id="rId10"/>
    <p:sldId id="2147469728" r:id="rId11"/>
    <p:sldId id="2147469715" r:id="rId12"/>
    <p:sldId id="2147469716" r:id="rId13"/>
    <p:sldId id="2147469717" r:id="rId14"/>
    <p:sldId id="2147469714" r:id="rId15"/>
    <p:sldId id="2147469712" r:id="rId16"/>
    <p:sldId id="259" r:id="rId17"/>
    <p:sldId id="258" r:id="rId18"/>
    <p:sldId id="260" r:id="rId19"/>
    <p:sldId id="2147469718" r:id="rId20"/>
    <p:sldId id="2147469720" r:id="rId21"/>
    <p:sldId id="2147469721" r:id="rId22"/>
    <p:sldId id="2147469722" r:id="rId23"/>
    <p:sldId id="2147469723" r:id="rId24"/>
    <p:sldId id="2147469724" r:id="rId25"/>
    <p:sldId id="2147469725" r:id="rId26"/>
    <p:sldId id="2147469731" r:id="rId27"/>
    <p:sldId id="2147469729"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30"/>
            <p14:sldId id="2147469713"/>
          </p14:sldIdLst>
        </p14:section>
        <p14:section name="Health check" id="{3E526B00-0567-48D9-AAFC-5A27CA9AC46B}">
          <p14:sldIdLst>
            <p14:sldId id="2147469726"/>
            <p14:sldId id="2147469727"/>
            <p14:sldId id="2147469728"/>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 name="Clients" id="{DF844920-7C91-4760-8ED6-C348DFC1E301}">
          <p14:sldIdLst>
            <p14:sldId id="2147469723"/>
            <p14:sldId id="2147469724"/>
            <p14:sldId id="2147469725"/>
            <p14:sldId id="2147469731"/>
            <p14:sldId id="21474697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1:41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1:40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5786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1:40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11/25/2022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microsoft.com/en-gb/dynamics365/business-central/admin-access-with-m365-license#why-enable-access-with-microsoft-365-licenses"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1.png"/><Relationship Id="rId3" Type="http://schemas.openxmlformats.org/officeDocument/2006/relationships/slide" Target="slide10.xml"/><Relationship Id="rId7" Type="http://schemas.openxmlformats.org/officeDocument/2006/relationships/image" Target="../media/image49.png"/><Relationship Id="rId12" Type="http://schemas.openxmlformats.org/officeDocument/2006/relationships/slide" Target="slide19.xml"/><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slide" Target="slide7.xml"/><Relationship Id="rId11" Type="http://schemas.openxmlformats.org/officeDocument/2006/relationships/image" Target="../media/image51.png"/><Relationship Id="rId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slide" Target="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use Teams/mobile/tablet clients</a:t>
            </a:r>
            <a:endParaRPr lang="en-DK" dirty="0"/>
          </a:p>
        </p:txBody>
      </p:sp>
    </p:spTree>
    <p:extLst>
      <p:ext uri="{BB962C8B-B14F-4D97-AF65-F5344CB8AC3E}">
        <p14:creationId xmlns:p14="http://schemas.microsoft.com/office/powerpoint/2010/main" val="4039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0025-430C-0944-1E09-65AE2E5B732C}"/>
              </a:ext>
            </a:extLst>
          </p:cNvPr>
          <p:cNvSpPr>
            <a:spLocks noGrp="1"/>
          </p:cNvSpPr>
          <p:nvPr>
            <p:ph type="title"/>
          </p:nvPr>
        </p:nvSpPr>
        <p:spPr>
          <a:xfrm>
            <a:off x="588263" y="585788"/>
            <a:ext cx="4159950" cy="5683249"/>
          </a:xfrm>
        </p:spPr>
        <p:txBody>
          <a:bodyPr wrap="square" anchor="ctr">
            <a:normAutofit/>
          </a:bodyPr>
          <a:lstStyle/>
          <a:p>
            <a:r>
              <a:rPr lang="en-GB" dirty="0"/>
              <a:t>App usage documented on aka.ms/</a:t>
            </a:r>
            <a:r>
              <a:rPr lang="en-GB" dirty="0" err="1"/>
              <a:t>bctelemetry</a:t>
            </a:r>
            <a:endParaRPr lang="en-DK" dirty="0"/>
          </a:p>
        </p:txBody>
      </p:sp>
      <p:pic>
        <p:nvPicPr>
          <p:cNvPr id="5" name="Picture 4">
            <a:extLst>
              <a:ext uri="{FF2B5EF4-FFF2-40B4-BE49-F238E27FC236}">
                <a16:creationId xmlns:a16="http://schemas.microsoft.com/office/drawing/2014/main" id="{46E57B31-C5CA-82A1-B783-6AD694F2B7D3}"/>
              </a:ext>
            </a:extLst>
          </p:cNvPr>
          <p:cNvPicPr>
            <a:picLocks noChangeAspect="1"/>
          </p:cNvPicPr>
          <p:nvPr/>
        </p:nvPicPr>
        <p:blipFill>
          <a:blip r:embed="rId2"/>
          <a:stretch>
            <a:fillRect/>
          </a:stretch>
        </p:blipFill>
        <p:spPr>
          <a:xfrm>
            <a:off x="5334000" y="428625"/>
            <a:ext cx="6858000" cy="6000749"/>
          </a:xfrm>
          <a:prstGeom prst="rect">
            <a:avLst/>
          </a:prstGeom>
          <a:noFill/>
        </p:spPr>
      </p:pic>
      <p:sp>
        <p:nvSpPr>
          <p:cNvPr id="6" name="Arrow: Right 5">
            <a:extLst>
              <a:ext uri="{FF2B5EF4-FFF2-40B4-BE49-F238E27FC236}">
                <a16:creationId xmlns:a16="http://schemas.microsoft.com/office/drawing/2014/main" id="{A4BB256F-1D89-8C25-4B97-37CB7A43638A}"/>
              </a:ext>
            </a:extLst>
          </p:cNvPr>
          <p:cNvSpPr/>
          <p:nvPr/>
        </p:nvSpPr>
        <p:spPr bwMode="auto">
          <a:xfrm>
            <a:off x="5094949" y="351528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D247A65F-9817-1349-5082-45747C9B1019}"/>
              </a:ext>
            </a:extLst>
          </p:cNvPr>
          <p:cNvPicPr>
            <a:picLocks noChangeAspect="1"/>
          </p:cNvPicPr>
          <p:nvPr/>
        </p:nvPicPr>
        <p:blipFill>
          <a:blip r:embed="rId3"/>
          <a:stretch>
            <a:fillRect/>
          </a:stretch>
        </p:blipFill>
        <p:spPr>
          <a:xfrm>
            <a:off x="9932437" y="84824"/>
            <a:ext cx="2218557" cy="1911927"/>
          </a:xfrm>
          <a:prstGeom prst="rect">
            <a:avLst/>
          </a:prstGeom>
        </p:spPr>
      </p:pic>
      <p:sp>
        <p:nvSpPr>
          <p:cNvPr id="11" name="Arrow: Right 10">
            <a:extLst>
              <a:ext uri="{FF2B5EF4-FFF2-40B4-BE49-F238E27FC236}">
                <a16:creationId xmlns:a16="http://schemas.microsoft.com/office/drawing/2014/main" id="{265FDA05-8350-F826-ED01-2C74C0E2B9C2}"/>
              </a:ext>
            </a:extLst>
          </p:cNvPr>
          <p:cNvSpPr/>
          <p:nvPr/>
        </p:nvSpPr>
        <p:spPr bwMode="auto">
          <a:xfrm>
            <a:off x="9478782" y="115308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17595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collaborate with Teams</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Teams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08434"/>
          </a:xfrm>
        </p:spPr>
        <p:txBody>
          <a:bodyPr/>
          <a:lstStyle/>
          <a:p>
            <a:r>
              <a:rPr lang="en-GB" dirty="0"/>
              <a:t>Maybe collaborate closer on collaboration scenarios?</a:t>
            </a:r>
          </a:p>
          <a:p>
            <a:pPr lvl="1"/>
            <a:r>
              <a:rPr lang="en-GB" dirty="0"/>
              <a:t>Use your experience from similar customers to suggest new ways to collaborate using Teams.</a:t>
            </a:r>
          </a:p>
          <a:p>
            <a:pPr lvl="1"/>
            <a:r>
              <a:rPr lang="en-GB" dirty="0"/>
              <a:t>Is the customer involving non-Business Central users yet? If not, show how this is possible (see scenario catalogue below).</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Teams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551194"/>
          </a:xfrm>
        </p:spPr>
        <p:txBody>
          <a:bodyPr/>
          <a:lstStyle/>
          <a:p>
            <a:r>
              <a:rPr lang="en-GB" dirty="0"/>
              <a:t>Showcase a simple collaboration flow </a:t>
            </a:r>
          </a:p>
          <a:p>
            <a:r>
              <a:rPr lang="en-GB" dirty="0"/>
              <a:t>Show how non-Business Central users can join the conversation</a:t>
            </a:r>
            <a:endParaRPr lang="en-DK" dirty="0"/>
          </a:p>
        </p:txBody>
      </p:sp>
    </p:spTree>
    <p:extLst>
      <p:ext uri="{BB962C8B-B14F-4D97-AF65-F5344CB8AC3E}">
        <p14:creationId xmlns:p14="http://schemas.microsoft.com/office/powerpoint/2010/main" val="8414864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669ED4-D15C-0FD1-2307-F0C33F764567}"/>
              </a:ext>
            </a:extLst>
          </p:cNvPr>
          <p:cNvSpPr>
            <a:spLocks noGrp="1"/>
          </p:cNvSpPr>
          <p:nvPr>
            <p:ph type="title"/>
          </p:nvPr>
        </p:nvSpPr>
        <p:spPr/>
        <p:txBody>
          <a:bodyPr/>
          <a:lstStyle/>
          <a:p>
            <a:r>
              <a:rPr lang="en-GB" dirty="0"/>
              <a:t>Teams scenario catalogue</a:t>
            </a:r>
            <a:endParaRPr lang="en-DK" dirty="0"/>
          </a:p>
        </p:txBody>
      </p:sp>
      <p:sp>
        <p:nvSpPr>
          <p:cNvPr id="8" name="Text Placeholder 7">
            <a:extLst>
              <a:ext uri="{FF2B5EF4-FFF2-40B4-BE49-F238E27FC236}">
                <a16:creationId xmlns:a16="http://schemas.microsoft.com/office/drawing/2014/main" id="{8C9187DE-3911-F491-F7E9-37B00757B124}"/>
              </a:ext>
            </a:extLst>
          </p:cNvPr>
          <p:cNvSpPr>
            <a:spLocks noGrp="1"/>
          </p:cNvSpPr>
          <p:nvPr>
            <p:ph type="body" sz="quarter" idx="10"/>
          </p:nvPr>
        </p:nvSpPr>
        <p:spPr>
          <a:xfrm>
            <a:off x="586390" y="1434370"/>
            <a:ext cx="11018520" cy="5232202"/>
          </a:xfrm>
        </p:spPr>
        <p:txBody>
          <a:bodyPr/>
          <a:lstStyle/>
          <a:p>
            <a:r>
              <a:rPr lang="en-GB" sz="2000" dirty="0"/>
              <a:t>Unlock master data for all employees across the organisation</a:t>
            </a:r>
          </a:p>
          <a:p>
            <a:endParaRPr lang="en-GB" sz="2000" dirty="0"/>
          </a:p>
          <a:p>
            <a:r>
              <a:rPr lang="en-GB" sz="2000" dirty="0"/>
              <a:t>Empower departments that don’t run on Business Central to self-serve, by accessing key data needed to successfully perform their tasks</a:t>
            </a:r>
          </a:p>
          <a:p>
            <a:endParaRPr lang="en-GB" sz="2000" dirty="0"/>
          </a:p>
          <a:p>
            <a:r>
              <a:rPr lang="en-GB" sz="2000" dirty="0"/>
              <a:t>Increase collaboration efficacy so that tasks and projects that span across departments complete on time</a:t>
            </a:r>
          </a:p>
          <a:p>
            <a:endParaRPr lang="en-GB" sz="2000" dirty="0"/>
          </a:p>
          <a:p>
            <a:r>
              <a:rPr lang="en-GB" sz="2000" dirty="0"/>
              <a:t>Increase team performance so that people can make data-driven decisions that are inclusive of everyone</a:t>
            </a:r>
          </a:p>
          <a:p>
            <a:endParaRPr lang="en-GB" sz="2000" dirty="0"/>
          </a:p>
          <a:p>
            <a:r>
              <a:rPr lang="en-GB" sz="2000" dirty="0"/>
              <a:t>Meet licensing budget targets, by assigning licences that progressively match employee needs</a:t>
            </a:r>
          </a:p>
          <a:p>
            <a:endParaRPr lang="en-GB" sz="2000" dirty="0"/>
          </a:p>
          <a:p>
            <a:r>
              <a:rPr lang="en-GB" sz="2000" dirty="0"/>
              <a:t>Improve data security by reducing the need for pasting screen snippets of business data outside of data governance boundaries.</a:t>
            </a:r>
            <a:endParaRPr lang="en-DK" sz="2000" dirty="0"/>
          </a:p>
        </p:txBody>
      </p:sp>
    </p:spTree>
    <p:extLst>
      <p:ext uri="{BB962C8B-B14F-4D97-AF65-F5344CB8AC3E}">
        <p14:creationId xmlns:p14="http://schemas.microsoft.com/office/powerpoint/2010/main" val="16753100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Teams with Business Central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1181862"/>
          </a:xfrm>
        </p:spPr>
        <p:txBody>
          <a:bodyPr/>
          <a:lstStyle/>
          <a:p>
            <a:r>
              <a:rPr lang="en-GB" sz="2400" dirty="0"/>
              <a:t>Documentation (including </a:t>
            </a:r>
            <a:r>
              <a:rPr lang="en-GB" sz="2400"/>
              <a:t>usage scenarios)</a:t>
            </a:r>
            <a:endParaRPr lang="en-GB" sz="2400" dirty="0"/>
          </a:p>
          <a:p>
            <a:r>
              <a:rPr lang="en-GB" sz="2400" dirty="0">
                <a:hlinkClick r:id="rId2"/>
              </a:rPr>
              <a:t>https://learn.microsoft.com/en-gb/dynamics365/business-central/admin-access-with-m365-license#why-enable-access-with-microsoft-365-licenses</a:t>
            </a:r>
            <a:r>
              <a:rPr lang="en-GB" sz="2400" dirty="0"/>
              <a:t> </a:t>
            </a:r>
          </a:p>
        </p:txBody>
      </p:sp>
    </p:spTree>
    <p:extLst>
      <p:ext uri="{BB962C8B-B14F-4D97-AF65-F5344CB8AC3E}">
        <p14:creationId xmlns:p14="http://schemas.microsoft.com/office/powerpoint/2010/main" val="38855028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 for your follow-up meeting</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D24C05C-E4C0-621A-B6F6-AA72D3D439BF}"/>
                  </a:ext>
                </a:extLst>
              </p:cNvPr>
              <p:cNvGraphicFramePr>
                <a:graphicFrameLocks noChangeAspect="1"/>
              </p:cNvGraphicFramePr>
              <p:nvPr>
                <p:extLst>
                  <p:ext uri="{D42A27DB-BD31-4B8C-83A1-F6EECF244321}">
                    <p14:modId xmlns:p14="http://schemas.microsoft.com/office/powerpoint/2010/main" val="293020129"/>
                  </p:ext>
                </p:extLst>
              </p:nvPr>
            </p:nvGraphicFramePr>
            <p:xfrm>
              <a:off x="7702379" y="1432816"/>
              <a:ext cx="3048000" cy="1714500"/>
            </p:xfrm>
            <a:graphic>
              <a:graphicData uri="http://schemas.microsoft.com/office/powerpoint/2016/slidezoom">
                <pslz:sldZm>
                  <pslz:sldZmObj sldId="2147469718" cId="1668435350">
                    <pslz:zmPr id="{4089A25B-2D27-48D0-8B65-AD1A01F94AB5}"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9D24C05C-E4C0-621A-B6F6-AA72D3D439BF}"/>
                  </a:ext>
                </a:extLst>
              </p:cNvPr>
              <p:cNvPicPr>
                <a:picLocks noGrp="1" noRot="1" noChangeAspect="1" noMove="1" noResize="1" noEditPoints="1" noAdjustHandles="1" noChangeArrowheads="1" noChangeShapeType="1"/>
              </p:cNvPicPr>
              <p:nvPr/>
            </p:nvPicPr>
            <p:blipFill>
              <a:blip r:embed="rId10"/>
              <a:stretch>
                <a:fillRect/>
              </a:stretch>
            </p:blipFill>
            <p:spPr>
              <a:xfrm>
                <a:off x="7702379"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1BD01D1-03D8-EDA3-4C5F-9305C8CF8FBB}"/>
                  </a:ext>
                </a:extLst>
              </p:cNvPr>
              <p:cNvGraphicFramePr>
                <a:graphicFrameLocks noChangeAspect="1"/>
              </p:cNvGraphicFramePr>
              <p:nvPr>
                <p:extLst>
                  <p:ext uri="{D42A27DB-BD31-4B8C-83A1-F6EECF244321}">
                    <p14:modId xmlns:p14="http://schemas.microsoft.com/office/powerpoint/2010/main" val="3835145071"/>
                  </p:ext>
                </p:extLst>
              </p:nvPr>
            </p:nvGraphicFramePr>
            <p:xfrm>
              <a:off x="588263" y="3788891"/>
              <a:ext cx="3048000" cy="1714500"/>
            </p:xfrm>
            <a:graphic>
              <a:graphicData uri="http://schemas.microsoft.com/office/powerpoint/2016/slidezoom">
                <pslz:sldZm>
                  <pslz:sldZmObj sldId="2147469723" cId="4039693568">
                    <pslz:zmPr id="{6BFEBCB5-CB6D-4E30-8AB7-4B23CCD18937}"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6" name="Slide Zoom 5">
                <a:hlinkClick r:id="rId12" action="ppaction://hlinksldjump"/>
                <a:extLst>
                  <a:ext uri="{FF2B5EF4-FFF2-40B4-BE49-F238E27FC236}">
                    <a16:creationId xmlns:a16="http://schemas.microsoft.com/office/drawing/2014/main" id="{31BD01D1-03D8-EDA3-4C5F-9305C8CF8FBB}"/>
                  </a:ext>
                </a:extLst>
              </p:cNvPr>
              <p:cNvPicPr>
                <a:picLocks noGrp="1" noRot="1" noChangeAspect="1" noMove="1" noResize="1" noEditPoints="1" noAdjustHandles="1" noChangeArrowheads="1" noChangeShapeType="1"/>
              </p:cNvPicPr>
              <p:nvPr/>
            </p:nvPicPr>
            <p:blipFill>
              <a:blip r:embed="rId13"/>
              <a:stretch>
                <a:fillRect/>
              </a:stretch>
            </p:blipFill>
            <p:spPr>
              <a:xfrm>
                <a:off x="588263" y="3788891"/>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Health check</a:t>
            </a:r>
            <a:endParaRPr lang="en-DK" dirty="0"/>
          </a:p>
        </p:txBody>
      </p:sp>
    </p:spTree>
    <p:extLst>
      <p:ext uri="{BB962C8B-B14F-4D97-AF65-F5344CB8AC3E}">
        <p14:creationId xmlns:p14="http://schemas.microsoft.com/office/powerpoint/2010/main" val="19998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59757" y="1206698"/>
            <a:ext cx="9672486"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Is the customer struggling with errors?</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rot="2058616">
            <a:off x="753005" y="217193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rot="19708014">
            <a:off x="836635" y="2816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727A7974-1F61-8DC4-F38A-D9007D069896}"/>
              </a:ext>
            </a:extLst>
          </p:cNvPr>
          <p:cNvSpPr/>
          <p:nvPr/>
        </p:nvSpPr>
        <p:spPr bwMode="auto">
          <a:xfrm>
            <a:off x="2529016" y="2623751"/>
            <a:ext cx="8204887" cy="410244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4033073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errors shown…</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3003899"/>
          </a:xfrm>
        </p:spPr>
        <p:txBody>
          <a:bodyPr/>
          <a:lstStyle/>
          <a:p>
            <a:r>
              <a:rPr lang="en-GB" dirty="0"/>
              <a:t>Maybe check with consultants if there are things that need to be looked at now.</a:t>
            </a:r>
          </a:p>
          <a:p>
            <a:endParaRPr lang="en-GB" dirty="0"/>
          </a:p>
          <a:p>
            <a:r>
              <a:rPr lang="en-GB" dirty="0"/>
              <a:t>Better to know this up front before the meeting so that you can confidently say</a:t>
            </a:r>
          </a:p>
          <a:p>
            <a:pPr lvl="1"/>
            <a:r>
              <a:rPr lang="en-GB" dirty="0"/>
              <a:t>“Before we start the meeting, I just want to say that we are aware of the issues with XYZ and are already looking into this.”</a:t>
            </a:r>
            <a:endParaRPr lang="en-DK" dirty="0"/>
          </a:p>
        </p:txBody>
      </p:sp>
    </p:spTree>
    <p:extLst>
      <p:ext uri="{BB962C8B-B14F-4D97-AF65-F5344CB8AC3E}">
        <p14:creationId xmlns:p14="http://schemas.microsoft.com/office/powerpoint/2010/main" val="17570303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2193</TotalTime>
  <Words>876</Words>
  <Application>Microsoft Office PowerPoint</Application>
  <PresentationFormat>Widescreen</PresentationFormat>
  <Paragraphs>96</Paragraphs>
  <Slides>23</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App usage documented on aka.ms/bctelemetry</vt:lpstr>
      <vt:lpstr>Topics to consider for your follow-up meeting</vt:lpstr>
      <vt:lpstr>Health check</vt:lpstr>
      <vt:lpstr>Is the customer struggling with errors?</vt:lpstr>
      <vt:lpstr>Depending on the errors shown…</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lpstr>Customers can use Teams/mobile/tablet clients</vt:lpstr>
      <vt:lpstr>How to see which clients the users at customer use</vt:lpstr>
      <vt:lpstr>Customers can collaborate with Teams</vt:lpstr>
      <vt:lpstr>Teams scenario catalogue</vt:lpstr>
      <vt:lpstr>Teams with Business Central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17</cp:revision>
  <dcterms:created xsi:type="dcterms:W3CDTF">2022-09-06T10:42:26Z</dcterms:created>
  <dcterms:modified xsi:type="dcterms:W3CDTF">2022-11-25T12:53:12Z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